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69" r:id="rId5"/>
    <p:sldId id="257" r:id="rId6"/>
    <p:sldId id="271" r:id="rId7"/>
    <p:sldId id="270" r:id="rId8"/>
    <p:sldId id="272" r:id="rId9"/>
    <p:sldId id="273" r:id="rId10"/>
    <p:sldId id="26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C9D1-4D01-4F54-9DAD-C6FF23F5C17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A470-B9AF-439D-892A-105EC37DF4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</p:spPr>
      </p:pic>
      <p:pic>
        <p:nvPicPr>
          <p:cNvPr id="5" name="Picture 3" descr="C:\Users\dbrf\Desktop\самый классный\2015-04-13 сош № 5\сош № 5 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4929190" cy="369689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Прямоугольник 8"/>
          <p:cNvSpPr/>
          <p:nvPr/>
        </p:nvSpPr>
        <p:spPr>
          <a:xfrm>
            <a:off x="323528" y="332656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err="1" smtClean="0">
                <a:latin typeface="Segoe Script" panose="020B0504020000000003" pitchFamily="34" charset="0"/>
                <a:cs typeface="Andalus" panose="02020603050405020304" pitchFamily="18" charset="-78"/>
              </a:rPr>
              <a:t>Федоряченко</a:t>
            </a:r>
            <a:r>
              <a:rPr lang="ru-RU" sz="4400" dirty="0" smtClean="0">
                <a:latin typeface="Segoe Script" panose="020B0504020000000003" pitchFamily="34" charset="0"/>
                <a:cs typeface="Andalus" panose="02020603050405020304" pitchFamily="18" charset="-78"/>
              </a:rPr>
              <a:t> Виктория </a:t>
            </a:r>
            <a:br>
              <a:rPr lang="ru-RU" sz="4400" dirty="0" smtClean="0">
                <a:latin typeface="Segoe Script" panose="020B0504020000000003" pitchFamily="34" charset="0"/>
                <a:cs typeface="Andalus" panose="02020603050405020304" pitchFamily="18" charset="-78"/>
              </a:rPr>
            </a:br>
            <a:r>
              <a:rPr lang="ru-RU" sz="4400" dirty="0" smtClean="0">
                <a:latin typeface="Segoe Script" panose="020B0504020000000003" pitchFamily="34" charset="0"/>
                <a:cs typeface="Andalus" panose="02020603050405020304" pitchFamily="18" charset="-78"/>
              </a:rPr>
              <a:t>Геннадьевна</a:t>
            </a:r>
            <a:endParaRPr lang="ru-RU" sz="44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Mistral" pitchFamily="66" charset="0"/>
              </a:rPr>
              <a:t/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>
                <a:latin typeface="Mistral" pitchFamily="66" charset="0"/>
              </a:rPr>
              <a:t/>
            </a:r>
            <a:br>
              <a:rPr lang="ru-RU" sz="3200" dirty="0">
                <a:latin typeface="Mistral" pitchFamily="66" charset="0"/>
              </a:rPr>
            </a:br>
            <a:r>
              <a:rPr lang="ru-RU" sz="3200" dirty="0">
                <a:latin typeface="Mistral" pitchFamily="66" charset="0"/>
              </a:rPr>
              <a:t/>
            </a:r>
            <a:br>
              <a:rPr lang="ru-RU" sz="3200" dirty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/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>
                <a:latin typeface="Mistral" pitchFamily="66" charset="0"/>
              </a:rPr>
              <a:t/>
            </a:r>
            <a:br>
              <a:rPr lang="ru-RU" sz="3200" dirty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/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Учитель начальных классов и </a:t>
            </a:r>
            <a:b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                         Основ православной культуры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                                                      </a:t>
            </a:r>
            <a:r>
              <a:rPr lang="ru-RU" sz="3200" dirty="0" smtClean="0">
                <a:latin typeface="Mistral" pitchFamily="66" charset="0"/>
              </a:rPr>
              <a:t/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>
                <a:latin typeface="Mistral" pitchFamily="66" charset="0"/>
              </a:rPr>
              <a:t/>
            </a:r>
            <a:br>
              <a:rPr lang="ru-RU" sz="3200" dirty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/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>                                                       МБОУ  СОШ № 5 </a:t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>                                                              </a:t>
            </a:r>
            <a:r>
              <a:rPr lang="ru-RU" sz="3200" dirty="0" err="1" smtClean="0">
                <a:latin typeface="Mistral" pitchFamily="66" charset="0"/>
              </a:rPr>
              <a:t>г-к</a:t>
            </a:r>
            <a:r>
              <a:rPr lang="ru-RU" sz="3200" dirty="0" smtClean="0">
                <a:latin typeface="Mistral" pitchFamily="66" charset="0"/>
              </a:rPr>
              <a:t> Анапа</a:t>
            </a:r>
            <a:endParaRPr lang="ru-RU" sz="3200" dirty="0"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rpp.nashaucheba.ru/pars_docs/refs/158/157678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6864" y="-117648"/>
            <a:ext cx="9300864" cy="6975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  <p:pic>
        <p:nvPicPr>
          <p:cNvPr id="23556" name="Picture 4" descr="Ключевая роль системы общего образования в духовно-нравственном воспитании по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69269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147248" cy="178621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</a:rPr>
              <a:t>Тема семинара</a:t>
            </a:r>
            <a:r>
              <a:rPr lang="ru-RU" sz="6600" dirty="0" smtClean="0"/>
              <a:t>: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«Для чего нужен     предмет ОРКСЭ в школах»</a:t>
            </a:r>
            <a:endParaRPr lang="ru-RU" sz="6000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</p:spPr>
      </p:pic>
      <p:pic>
        <p:nvPicPr>
          <p:cNvPr id="31746" name="Picture 2" descr="http://fs00.infourok.ru/images/doc/242/220557/2/640/img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5364088" cy="4023066"/>
          </a:xfrm>
          <a:prstGeom prst="rect">
            <a:avLst/>
          </a:prstGeom>
          <a:noFill/>
        </p:spPr>
      </p:pic>
      <p:pic>
        <p:nvPicPr>
          <p:cNvPr id="31748" name="Picture 4" descr="Зачем нужно духовно-нравственное воспитание, развитие ребенка? Процесс вестер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28215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b="1" dirty="0" smtClean="0"/>
              <a:t>Цели и Задачи учебного курса         ОРКСЭ:</a:t>
            </a:r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</a:t>
            </a:r>
            <a:r>
              <a:rPr lang="ru-RU" sz="2000" dirty="0" smtClean="0"/>
              <a:t>ормирование </a:t>
            </a:r>
            <a:r>
              <a:rPr lang="ru-RU" sz="2000" dirty="0"/>
              <a:t>у младшего подростка мотиваций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</a:t>
            </a:r>
            <a:r>
              <a:rPr lang="ru-RU" sz="2000" dirty="0" smtClean="0"/>
              <a:t>мировоззрений</a:t>
            </a:r>
            <a:r>
              <a:rPr lang="ru-RU" sz="2000" dirty="0"/>
              <a:t>       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</a:t>
            </a:r>
            <a:r>
              <a:rPr lang="ru-RU" sz="2000" dirty="0"/>
              <a:t>  </a:t>
            </a:r>
            <a:r>
              <a:rPr lang="ru-RU" sz="2000" dirty="0" smtClean="0"/>
              <a:t>Знакомство </a:t>
            </a:r>
            <a:r>
              <a:rPr lang="ru-RU" sz="2000" dirty="0"/>
              <a:t>обучающихся с основами православной, мусульманской, буддийской, иудейской культур, основами мировых религиозных культур и светской этики;</a:t>
            </a:r>
            <a:br>
              <a:rPr lang="ru-RU" sz="2000" dirty="0"/>
            </a:br>
            <a:r>
              <a:rPr lang="ru-RU" sz="2000" dirty="0"/>
              <a:t>2.   </a:t>
            </a:r>
            <a:r>
              <a:rPr lang="ru-RU" sz="2000" dirty="0" smtClean="0"/>
              <a:t>Развитие </a:t>
            </a:r>
            <a:r>
              <a:rPr lang="ru-RU" sz="2000" dirty="0"/>
              <a:t>представлений младшего подростка о значении нравственных норм и ценностей для достойной жизни личности, семьи, общества;</a:t>
            </a:r>
            <a:br>
              <a:rPr lang="ru-RU" sz="2000" dirty="0"/>
            </a:br>
            <a:r>
              <a:rPr lang="ru-RU" sz="2000" dirty="0"/>
              <a:t>3. </a:t>
            </a:r>
            <a:r>
              <a:rPr lang="ru-RU" sz="2000" dirty="0" smtClean="0"/>
              <a:t>  Обобщение </a:t>
            </a:r>
            <a:r>
              <a:rPr lang="ru-RU" sz="2000" dirty="0"/>
              <a:t>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  <a:br>
              <a:rPr lang="ru-RU" sz="2000" dirty="0"/>
            </a:br>
            <a:r>
              <a:rPr lang="ru-RU" sz="2000" dirty="0"/>
              <a:t>4</a:t>
            </a:r>
            <a:r>
              <a:rPr lang="ru-RU" sz="2000" dirty="0" smtClean="0"/>
              <a:t>.  Развитие </a:t>
            </a:r>
            <a:r>
              <a:rPr lang="ru-RU" sz="2000" dirty="0"/>
              <a:t>способностей младших школьников к общению в </a:t>
            </a:r>
            <a:r>
              <a:rPr lang="ru-RU" sz="2000" dirty="0" err="1"/>
              <a:t>полиэтнической</a:t>
            </a:r>
            <a:r>
              <a:rPr lang="ru-RU" sz="2000" dirty="0"/>
              <a:t> и </a:t>
            </a:r>
            <a:r>
              <a:rPr lang="ru-RU" sz="2000" dirty="0" err="1"/>
              <a:t>многоконфессиональной</a:t>
            </a:r>
            <a:r>
              <a:rPr lang="ru-RU" sz="2000" dirty="0"/>
              <a:t> среде на основе взаимного уважения и диалога во имя общественного мира и согласия.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zipzapoffice.com/imagelib/56bcdc9abf3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878"/>
            <a:ext cx="9731811" cy="7406878"/>
          </a:xfrm>
          <a:prstGeom prst="rect">
            <a:avLst/>
          </a:prstGeom>
          <a:noFill/>
        </p:spPr>
      </p:pic>
      <p:pic>
        <p:nvPicPr>
          <p:cNvPr id="10246" name="Picture 6" descr="Введение комплексного учебного курса «Основы религиозных культур и светской э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-387424"/>
            <a:ext cx="9204515" cy="6903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Особенности ОРКСЭ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0"/>
            <a:ext cx="4956043" cy="3717032"/>
          </a:xfrm>
          <a:prstGeom prst="rect">
            <a:avLst/>
          </a:prstGeom>
          <a:noFill/>
        </p:spPr>
      </p:pic>
      <p:pic>
        <p:nvPicPr>
          <p:cNvPr id="28676" name="Picture 4" descr="Особенности ОРКСЭ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4860032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Особенности ОРКСЭ 2. Возможность выбора родителями    модуля  для обязательно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056" cy="3807042"/>
          </a:xfrm>
          <a:prstGeom prst="rect">
            <a:avLst/>
          </a:prstGeom>
          <a:noFill/>
        </p:spPr>
      </p:pic>
      <p:pic>
        <p:nvPicPr>
          <p:cNvPr id="27652" name="Picture 4" descr="Особенности ОРКСЭ 3. Учебный курс ОРКСЭ является единой комплексной учебно -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104964"/>
            <a:ext cx="5004048" cy="3753036"/>
          </a:xfrm>
          <a:prstGeom prst="rect">
            <a:avLst/>
          </a:prstGeom>
          <a:noFill/>
        </p:spPr>
      </p:pic>
      <p:pic>
        <p:nvPicPr>
          <p:cNvPr id="27654" name="Picture 6" descr="Особенности ОРКСЭ 4. Обязательное педагогическое партнерство учителей и родит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4021" y="0"/>
            <a:ext cx="4379979" cy="3284984"/>
          </a:xfrm>
          <a:prstGeom prst="rect">
            <a:avLst/>
          </a:prstGeom>
          <a:noFill/>
        </p:spPr>
      </p:pic>
      <p:pic>
        <p:nvPicPr>
          <p:cNvPr id="27656" name="Picture 8" descr="Особенности ОРКСЭ 5. Базовые ценности каждого модуля: Отечество; Семья; Культ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717032"/>
            <a:ext cx="3816424" cy="2862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Направления духовно-нравственного развития и воспитания обучающихся в рамках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Основные формы учебной деятельности в рамках преподавания курса ОРКСЭ Драмати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</Words>
  <Application>Microsoft Office PowerPoint</Application>
  <PresentationFormat>Экран (4:3)</PresentationFormat>
  <Paragraphs>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  Учитель начальных классов и                           Основ православной культуры                                                                                                                 МБОУ  СОШ № 5                                                                г-к Анапа</vt:lpstr>
      <vt:lpstr>Тема семинара:  «Для чего нужен     предмет ОРКСЭ в школах»</vt:lpstr>
      <vt:lpstr>Слайд 3</vt:lpstr>
      <vt:lpstr>                   Цели и Задачи учебного курса         ОРКСЭ:  Формирование у младшего подростка мотиваций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         1.   Знакомство обучающихся с основами православной, мусульманской, буддийской, иудейской культур, основами мировых религиозных культур и светской этики; 2.   Развитие представлений младшего подростка о значении нравственных норм и ценностей для достойной жизни личности, семьи, общества; 3.   Обобщение 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 4.  Развитие способностей младших школьников к общению в полиэтнической и многоконфессиональной среде на основе взаимного уважения и диалога во имя общественного мира и согласия.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14</cp:revision>
  <dcterms:created xsi:type="dcterms:W3CDTF">2016-03-26T19:25:03Z</dcterms:created>
  <dcterms:modified xsi:type="dcterms:W3CDTF">2016-03-26T21:19:22Z</dcterms:modified>
</cp:coreProperties>
</file>